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2"/>
  </p:notesMasterIdLst>
  <p:sldIdLst>
    <p:sldId id="256" r:id="rId2"/>
    <p:sldId id="276" r:id="rId3"/>
    <p:sldId id="278" r:id="rId4"/>
    <p:sldId id="279" r:id="rId5"/>
    <p:sldId id="280" r:id="rId6"/>
    <p:sldId id="281" r:id="rId7"/>
    <p:sldId id="283" r:id="rId8"/>
    <p:sldId id="284" r:id="rId9"/>
    <p:sldId id="266" r:id="rId10"/>
    <p:sldId id="267" r:id="rId11"/>
    <p:sldId id="273" r:id="rId12"/>
    <p:sldId id="272" r:id="rId13"/>
    <p:sldId id="274" r:id="rId14"/>
    <p:sldId id="275" r:id="rId15"/>
    <p:sldId id="268" r:id="rId16"/>
    <p:sldId id="269" r:id="rId17"/>
    <p:sldId id="270" r:id="rId18"/>
    <p:sldId id="271" r:id="rId19"/>
    <p:sldId id="285" r:id="rId20"/>
    <p:sldId id="286" r:id="rId21"/>
    <p:sldId id="290" r:id="rId22"/>
    <p:sldId id="291" r:id="rId23"/>
    <p:sldId id="292" r:id="rId24"/>
    <p:sldId id="293" r:id="rId25"/>
    <p:sldId id="294" r:id="rId26"/>
    <p:sldId id="295" r:id="rId27"/>
    <p:sldId id="296" r:id="rId28"/>
    <p:sldId id="297" r:id="rId29"/>
    <p:sldId id="287" r:id="rId30"/>
    <p:sldId id="289" r:id="rId3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9" d="100"/>
          <a:sy n="119" d="100"/>
        </p:scale>
        <p:origin x="3499" y="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E41DBC-29C4-4730-AD05-F045D4A60727}" type="datetimeFigureOut">
              <a:rPr lang="ru-RU" smtClean="0"/>
              <a:t>15.02.2023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EE3562-5FE0-439F-8153-E655C4DA9F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7340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EE3562-5FE0-439F-8153-E655C4DA9F8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0133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Заметки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ru-RU" altLang="ru-RU"/>
          </a:p>
        </p:txBody>
      </p:sp>
      <p:sp>
        <p:nvSpPr>
          <p:cNvPr id="17412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ECFEDB-B318-4714-82D5-8117145AC80C}" type="slidenum">
              <a:rPr lang="ru-RU" altLang="ru-RU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18</a:t>
            </a:fld>
            <a:endParaRPr lang="ru-RU" altLang="ru-RU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50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15.02.2023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Python" TargetMode="External"/><Relationship Id="rId13" Type="http://schemas.openxmlformats.org/officeDocument/2006/relationships/image" Target="../media/image29.png"/><Relationship Id="rId3" Type="http://schemas.openxmlformats.org/officeDocument/2006/relationships/hyperlink" Target="https://ru.wikipedia.org/wiki/%D0%9A%D0%BE%D0%BC%D0%BF%D1%8C%D1%8E%D1%82%D0%B5%D1%80%D0%BD%D0%BE%D0%B5_%D0%B7%D1%80%D0%B5%D0%BD%D0%B8%D0%B5" TargetMode="External"/><Relationship Id="rId7" Type="http://schemas.openxmlformats.org/officeDocument/2006/relationships/hyperlink" Target="https://ru.wikipedia.org/wiki/C++" TargetMode="External"/><Relationship Id="rId12" Type="http://schemas.openxmlformats.org/officeDocument/2006/relationships/hyperlink" Target="https://ru.wikipedia.org/wiki/Lua" TargetMode="External"/><Relationship Id="rId2" Type="http://schemas.openxmlformats.org/officeDocument/2006/relationships/hyperlink" Target="https://ru.wikipedia.org/wiki/%D0%90%D0%BD%D0%B3%D0%BB%D0%B8%D0%B9%D1%81%D0%BA%D0%B8%D0%B9_%D1%8F%D0%B7%D1%8B%D0%BA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ru.wikipedia.org/wiki/%D0%A1%D0%B8_(%D1%8F%D0%B7%D1%8B%D0%BA_%D0%BF%D1%80%D0%BE%D0%B3%D1%80%D0%B0%D0%BC%D0%BC%D0%B8%D1%80%D0%BE%D0%B2%D0%B0%D0%BD%D0%B8%D1%8F)" TargetMode="External"/><Relationship Id="rId11" Type="http://schemas.openxmlformats.org/officeDocument/2006/relationships/hyperlink" Target="https://ru.wikipedia.org/wiki/Matlab" TargetMode="External"/><Relationship Id="rId5" Type="http://schemas.openxmlformats.org/officeDocument/2006/relationships/hyperlink" Target="https://ru.wikipedia.org/wiki/%D0%9E%D1%82%D0%BA%D1%80%D1%8B%D1%82%D0%BE%D0%B5_%D0%BF%D1%80%D0%BE%D0%B3%D1%80%D0%B0%D0%BC%D0%BC%D0%BD%D0%BE%D0%B5_%D0%BE%D0%B1%D0%B5%D1%81%D0%BF%D0%B5%D1%87%D0%B5%D0%BD%D0%B8%D0%B5" TargetMode="External"/><Relationship Id="rId10" Type="http://schemas.openxmlformats.org/officeDocument/2006/relationships/hyperlink" Target="https://ru.wikipedia.org/wiki/Ruby" TargetMode="External"/><Relationship Id="rId4" Type="http://schemas.openxmlformats.org/officeDocument/2006/relationships/hyperlink" Target="https://ru.wikipedia.org/wiki/%D0%9E%D0%B1%D1%80%D0%B0%D0%B1%D0%BE%D1%82%D0%BA%D0%B0_%D0%B8%D0%B7%D0%BE%D0%B1%D1%80%D0%B0%D0%B6%D0%B5%D0%BD%D0%B8%D0%B9" TargetMode="External"/><Relationship Id="rId9" Type="http://schemas.openxmlformats.org/officeDocument/2006/relationships/hyperlink" Target="https://ru.wikipedia.org/wiki/Java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73289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Цифровая обработка сигналов и изображений</a:t>
            </a:r>
            <a:br>
              <a:rPr lang="ru-RU" b="1" dirty="0"/>
            </a:br>
            <a:br>
              <a:rPr lang="ru-RU" dirty="0"/>
            </a:br>
            <a:r>
              <a:rPr lang="ru-RU" dirty="0"/>
              <a:t>Введение в цифровую обработку изображений</a:t>
            </a: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2371FDCE-F176-4751-99ED-A2D23D0042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u-RU" altLang="ru-RU" sz="1600" b="1" i="1"/>
              <a:t>Цифровое изображение</a:t>
            </a:r>
            <a:r>
              <a:rPr lang="ru-RU" altLang="ru-RU" sz="1600"/>
              <a:t> – набор точек (пикселей) изображения; каждая точка изображения характеризуется координатами x и y и яркостью V(x,y), это дискретные величины, обычно целые. В случае цветного изображения, каждый пиксель характеризуется координатами x и y, и тремя яркостями: яркостью красного, яркостью синего и яркостью зеленого (V</a:t>
            </a:r>
            <a:r>
              <a:rPr lang="ru-RU" altLang="ru-RU" sz="1600" baseline="-25000"/>
              <a:t>R</a:t>
            </a:r>
            <a:r>
              <a:rPr lang="ru-RU" altLang="ru-RU" sz="1600"/>
              <a:t> , V</a:t>
            </a:r>
            <a:r>
              <a:rPr lang="ru-RU" altLang="ru-RU" sz="1600" baseline="-25000"/>
              <a:t>B </a:t>
            </a:r>
            <a:r>
              <a:rPr lang="ru-RU" altLang="ru-RU" sz="1600"/>
              <a:t>, V</a:t>
            </a:r>
            <a:r>
              <a:rPr lang="ru-RU" altLang="ru-RU" sz="1600" baseline="-25000"/>
              <a:t>G</a:t>
            </a:r>
            <a:r>
              <a:rPr lang="ru-RU" altLang="ru-RU" sz="1600"/>
              <a:t>). Комбинируя данные три цвета можно получить большое количество различных оттенков.</a:t>
            </a:r>
          </a:p>
          <a:p>
            <a:endParaRPr lang="ru-RU" altLang="ru-RU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ru-RU" dirty="0"/>
              <a:t>Цифровое изображение</a:t>
            </a:r>
          </a:p>
        </p:txBody>
      </p:sp>
      <p:pic>
        <p:nvPicPr>
          <p:cNvPr id="1229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813" y="3429000"/>
            <a:ext cx="5154612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1145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Цифровое изображение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1560" y="1340768"/>
            <a:ext cx="8229600" cy="5184576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ru-RU" dirty="0"/>
              <a:t>Цифровое изображение состоит из фиксированного количества строк и столбцов </a:t>
            </a:r>
            <a:r>
              <a:rPr lang="ru-RU" b="1" i="1" dirty="0"/>
              <a:t>пикселов</a:t>
            </a:r>
            <a:r>
              <a:rPr lang="ru-RU" dirty="0"/>
              <a:t> </a:t>
            </a:r>
            <a:r>
              <a:rPr lang="en-US" dirty="0"/>
              <a:t>(</a:t>
            </a:r>
            <a:r>
              <a:rPr lang="en-US" b="1" i="1" dirty="0"/>
              <a:t>pixels</a:t>
            </a:r>
            <a:r>
              <a:rPr lang="en-US" dirty="0"/>
              <a:t>)</a:t>
            </a:r>
            <a:r>
              <a:rPr lang="ru-RU" dirty="0"/>
              <a:t>, этот элемент является сокращением от слов «</a:t>
            </a:r>
            <a:r>
              <a:rPr lang="ru-RU" b="1" i="1" dirty="0"/>
              <a:t>элемент изображения</a:t>
            </a:r>
            <a:r>
              <a:rPr lang="ru-RU" dirty="0"/>
              <a:t>»  (</a:t>
            </a:r>
            <a:r>
              <a:rPr lang="en-US" b="1" i="1" dirty="0"/>
              <a:t>picture element</a:t>
            </a:r>
            <a:r>
              <a:rPr lang="ru-RU" dirty="0"/>
              <a:t>). </a:t>
            </a:r>
          </a:p>
          <a:p>
            <a:pPr marL="0" indent="0" algn="just">
              <a:buNone/>
            </a:pPr>
            <a:r>
              <a:rPr lang="ru-RU" dirty="0"/>
              <a:t>Пикселы «напоминают» элементы плитки, в которых хранятся дискретные значения – небольшие числа, часто от 0 до 255, представляющие яркость точек изображения. </a:t>
            </a:r>
          </a:p>
          <a:p>
            <a:pPr marL="0" indent="0" algn="just">
              <a:buNone/>
            </a:pPr>
            <a:r>
              <a:rPr lang="ru-RU" dirty="0"/>
              <a:t>В зависимости от схемы кодирования 0 может соответствовать самой малой (темной), а 255 – самой большой (светлой) яркости, или наоборот.</a:t>
            </a:r>
          </a:p>
          <a:p>
            <a:pPr marL="0" indent="0" algn="just">
              <a:buNone/>
            </a:pPr>
            <a:r>
              <a:rPr lang="ru-RU" dirty="0"/>
              <a:t>В цветных </a:t>
            </a:r>
            <a:r>
              <a:rPr lang="ru-RU" dirty="0" err="1"/>
              <a:t>изорабжениях</a:t>
            </a:r>
            <a:r>
              <a:rPr lang="ru-RU" dirty="0"/>
              <a:t> для каждого пикселя может храниться три числа (например, для красное, зеленой и синей составляющих).</a:t>
            </a:r>
          </a:p>
        </p:txBody>
      </p:sp>
    </p:spTree>
    <p:extLst>
      <p:ext uri="{BB962C8B-B14F-4D97-AF65-F5344CB8AC3E}">
        <p14:creationId xmlns:p14="http://schemas.microsoft.com/office/powerpoint/2010/main" val="789948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Цифровое изображение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721" y="1340768"/>
            <a:ext cx="6231594" cy="5256584"/>
          </a:xfrm>
        </p:spPr>
      </p:pic>
    </p:spTree>
    <p:extLst>
      <p:ext uri="{BB962C8B-B14F-4D97-AF65-F5344CB8AC3E}">
        <p14:creationId xmlns:p14="http://schemas.microsoft.com/office/powerpoint/2010/main" val="1581246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Цифровое изображение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482752"/>
            <a:ext cx="7112733" cy="4898576"/>
          </a:xfrm>
        </p:spPr>
      </p:pic>
    </p:spTree>
    <p:extLst>
      <p:ext uri="{BB962C8B-B14F-4D97-AF65-F5344CB8AC3E}">
        <p14:creationId xmlns:p14="http://schemas.microsoft.com/office/powerpoint/2010/main" val="1003046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Цифровое  изображение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b="1" i="1" dirty="0"/>
              <a:t>Альфа-канал</a:t>
            </a:r>
            <a:r>
              <a:rPr lang="ru-RU" dirty="0"/>
              <a:t> - это дополнительный канал, который может быть добавлен в рисунок. </a:t>
            </a:r>
          </a:p>
          <a:p>
            <a:pPr marL="0" indent="0" algn="just">
              <a:buNone/>
            </a:pPr>
            <a:r>
              <a:rPr lang="ru-RU" dirty="0"/>
              <a:t>Содержит информацию о прозрачности рисунка и в зависимости от типа альфа, он может содержать различные уровни прозрачности. </a:t>
            </a:r>
          </a:p>
          <a:p>
            <a:pPr marL="0" indent="0" algn="just">
              <a:buNone/>
            </a:pPr>
            <a:r>
              <a:rPr lang="ru-RU" dirty="0"/>
              <a:t>Определяет прозрачность всех других каналов. </a:t>
            </a:r>
          </a:p>
        </p:txBody>
      </p:sp>
    </p:spTree>
    <p:extLst>
      <p:ext uri="{BB962C8B-B14F-4D97-AF65-F5344CB8AC3E}">
        <p14:creationId xmlns:p14="http://schemas.microsoft.com/office/powerpoint/2010/main" val="1355354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u-RU" altLang="ru-RU" sz="1600" b="1" i="1"/>
              <a:t>Растр</a:t>
            </a:r>
            <a:r>
              <a:rPr lang="ru-RU" altLang="ru-RU" sz="1600"/>
              <a:t> – это порядок расположения точек (растровых элементов). На предыдущем слайде изображен растр, элементами которого являются квадраты, такой растр называется </a:t>
            </a:r>
            <a:r>
              <a:rPr lang="ru-RU" altLang="ru-RU" sz="1600" b="1" i="1"/>
              <a:t>квадратным</a:t>
            </a:r>
            <a:r>
              <a:rPr lang="ru-RU" altLang="ru-RU" sz="1600"/>
              <a:t>, именно такие растры наиболее часто используются. Хотя возможно использование в качестве растрового элемента фигуры другой формы, соответствующего следующим требованиям: все фигуры должны быть одинаковые; должны полностью покрывать плоскость без наезжания и дырок.</a:t>
            </a:r>
          </a:p>
          <a:p>
            <a:pPr algn="just"/>
            <a:r>
              <a:rPr lang="ru-RU" altLang="ru-RU" sz="1600"/>
              <a:t>Так в качестве растрового элемента возможно использование равностороннего треугольника, правильного шестиугольника (гексаэдра).</a:t>
            </a:r>
            <a:endParaRPr lang="ru-RU" altLang="ru-RU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ru-RU" dirty="0"/>
              <a:t>Растровые данные</a:t>
            </a:r>
          </a:p>
        </p:txBody>
      </p:sp>
      <p:pic>
        <p:nvPicPr>
          <p:cNvPr id="1331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" y="3929063"/>
            <a:ext cx="3122613" cy="2090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0" y="3929063"/>
            <a:ext cx="3562350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80287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u-RU" altLang="ru-RU" sz="1600">
                <a:latin typeface="Times New Roman" panose="02020603050405020304" pitchFamily="18" charset="0"/>
                <a:cs typeface="Times New Roman" panose="02020603050405020304" pitchFamily="18" charset="0"/>
              </a:rPr>
              <a:t>Вектор - представляет из себя математическое описание объектов относительно точки начала координат, т.е. для того, чтобы нарисовать прямую необходимы координаты двух точек связаных по кротчайшей траектории, для дуги задается радиус и т.д. Таким образом. векторная графика это набор геометрических примитивов.</a:t>
            </a:r>
            <a:br>
              <a:rPr lang="ru-RU" altLang="ru-RU" sz="16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600">
                <a:latin typeface="Times New Roman" panose="02020603050405020304" pitchFamily="18" charset="0"/>
                <a:cs typeface="Times New Roman" panose="02020603050405020304" pitchFamily="18" charset="0"/>
              </a:rPr>
              <a:t>При передачи векторных файлов из одного формата в другой могут возникнуть проблемы из-за разных алгоритмов математики при построении векторных и описании растровых объектов.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ru-RU" dirty="0"/>
              <a:t>Векторные данные</a:t>
            </a:r>
          </a:p>
        </p:txBody>
      </p:sp>
      <p:pic>
        <p:nvPicPr>
          <p:cNvPr id="1434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5400000">
            <a:off x="3616325" y="2027238"/>
            <a:ext cx="33401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4610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u-RU" altLang="ru-RU" sz="1800" b="1" i="1" dirty="0"/>
              <a:t>Бинарное изображение</a:t>
            </a:r>
            <a:r>
              <a:rPr lang="ru-RU" altLang="ru-RU" sz="1800" dirty="0"/>
              <a:t> (двухуровневое, двоичное) – разновидность цифровых растровых изображений, когда каждый пиксель может представлять только один из двух цветов.</a:t>
            </a:r>
          </a:p>
          <a:p>
            <a:pPr algn="just"/>
            <a:r>
              <a:rPr lang="ru-RU" altLang="ru-RU" sz="1800" b="1" i="1" dirty="0"/>
              <a:t>Полутоновое изображение</a:t>
            </a:r>
            <a:r>
              <a:rPr lang="ru-RU" altLang="ru-RU" sz="1800" dirty="0"/>
              <a:t> – это изображение, имеющее множество значений тон, и их непрерывное, плавное изменение. Каждый пиксель изображения может кодироваться различным количеством бит, что определяет количество возможных полутонов. Например: 2 бита – 4 полутона, 3- 8, 4 – 16, 8 – 256 и т.д. Множество полутонов называют </a:t>
            </a:r>
            <a:r>
              <a:rPr lang="ru-RU" altLang="ru-RU" sz="1800" b="1" dirty="0"/>
              <a:t>уровнями серого </a:t>
            </a:r>
            <a:r>
              <a:rPr lang="ru-RU" altLang="ru-RU" sz="1800" dirty="0"/>
              <a:t>(англ. </a:t>
            </a:r>
            <a:r>
              <a:rPr lang="en-US" altLang="ru-RU" sz="1800" dirty="0"/>
              <a:t>gray scale</a:t>
            </a:r>
            <a:r>
              <a:rPr lang="ru-RU" altLang="ru-RU" sz="1800" dirty="0"/>
              <a:t>), независимо от того, полутона какого цвета или его оттенка передаются. </a:t>
            </a:r>
          </a:p>
          <a:p>
            <a:pPr algn="just"/>
            <a:r>
              <a:rPr lang="ru-RU" altLang="ru-RU" sz="1800" b="1" i="1" dirty="0"/>
              <a:t>Полноцветное изображение </a:t>
            </a:r>
            <a:r>
              <a:rPr lang="ru-RU" altLang="ru-RU" sz="1800" dirty="0"/>
              <a:t>– характеризуется представлением конечного синтезированного цвета на основе его компонентов в заданной цветовой модели (</a:t>
            </a:r>
            <a:r>
              <a:rPr lang="en-US" altLang="ru-RU" sz="1800" dirty="0"/>
              <a:t>RGB, CMYK</a:t>
            </a:r>
            <a:r>
              <a:rPr lang="ru-RU" altLang="ru-RU" sz="1800" dirty="0"/>
              <a:t> или др.).</a:t>
            </a:r>
          </a:p>
          <a:p>
            <a:pPr algn="just"/>
            <a:endParaRPr lang="ru-RU" altLang="ru-RU" sz="18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ru-RU" dirty="0"/>
              <a:t>Основные виды изображений</a:t>
            </a:r>
          </a:p>
        </p:txBody>
      </p:sp>
    </p:spTree>
    <p:extLst>
      <p:ext uri="{BB962C8B-B14F-4D97-AF65-F5344CB8AC3E}">
        <p14:creationId xmlns:p14="http://schemas.microsoft.com/office/powerpoint/2010/main" val="6932198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Содержимое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altLang="ru-RU"/>
              <a:t>бинарное</a:t>
            </a:r>
          </a:p>
          <a:p>
            <a:r>
              <a:rPr lang="ru-RU" altLang="ru-RU"/>
              <a:t>полутоновое </a:t>
            </a:r>
          </a:p>
          <a:p>
            <a:r>
              <a:rPr lang="ru-RU" altLang="ru-RU"/>
              <a:t>полноцветное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ru-RU" dirty="0"/>
              <a:t>Основные виды изображений</a:t>
            </a:r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313" y="4000500"/>
            <a:ext cx="4037012" cy="2557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4000500"/>
            <a:ext cx="4052888" cy="256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9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571625"/>
            <a:ext cx="4000500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10414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Спектр электромагнитного излучения</a:t>
            </a:r>
          </a:p>
        </p:txBody>
      </p:sp>
      <p:pic>
        <p:nvPicPr>
          <p:cNvPr id="1028" name="Picture 4" descr="Картинки по запросу спектр электромагнитного излучения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792" y="1600200"/>
            <a:ext cx="8088415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1608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Прикладные задачи ЦОИ:</a:t>
            </a:r>
          </a:p>
          <a:p>
            <a:r>
              <a:rPr lang="ru-RU" dirty="0"/>
              <a:t>поиск в базе изображений;</a:t>
            </a:r>
          </a:p>
          <a:p>
            <a:r>
              <a:rPr lang="ru-RU" dirty="0"/>
              <a:t>контроль медицинских изображений;</a:t>
            </a:r>
          </a:p>
          <a:p>
            <a:r>
              <a:rPr lang="ru-RU" dirty="0"/>
              <a:t>обработка сканированных страниц текста;</a:t>
            </a:r>
          </a:p>
          <a:p>
            <a:r>
              <a:rPr lang="ru-RU" dirty="0"/>
              <a:t>оценка снежного покрова по спутниковым снимкам;</a:t>
            </a:r>
          </a:p>
          <a:p>
            <a:r>
              <a:rPr lang="ru-RU" dirty="0"/>
              <a:t>различные задачи промышленности;</a:t>
            </a:r>
          </a:p>
          <a:p>
            <a:r>
              <a:rPr lang="ru-RU" dirty="0"/>
              <a:t>другое.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21209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Формирование изображений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ru-RU" dirty="0"/>
              <a:t>Формирование изображений с помощью гамма-лучей (медицинская радиология, космические исследования);</a:t>
            </a:r>
          </a:p>
          <a:p>
            <a:pPr algn="just"/>
            <a:r>
              <a:rPr lang="ru-RU" dirty="0"/>
              <a:t>Рентгеновские изображения (медицинская диагностика, промышленность, астрономия);</a:t>
            </a:r>
          </a:p>
          <a:p>
            <a:pPr algn="just"/>
            <a:r>
              <a:rPr lang="ru-RU" dirty="0"/>
              <a:t>Изображения в ультрафиолетовом диапазоне (производственный контроль, микроскопия, лазерная техника);</a:t>
            </a:r>
          </a:p>
          <a:p>
            <a:pPr algn="just"/>
            <a:r>
              <a:rPr lang="ru-RU" dirty="0"/>
              <a:t>Изображения в видимом и инфракрасном диапазоне (микроскопия, космические исследования и др.);</a:t>
            </a:r>
          </a:p>
          <a:p>
            <a:pPr algn="just"/>
            <a:r>
              <a:rPr lang="ru-RU" dirty="0"/>
              <a:t>Изображения в микроволновом диапазоне (радиолокация);</a:t>
            </a:r>
          </a:p>
          <a:p>
            <a:pPr algn="just"/>
            <a:r>
              <a:rPr lang="ru-RU" dirty="0"/>
              <a:t>Изображения в диапазоне радиоволн.</a:t>
            </a:r>
          </a:p>
          <a:p>
            <a:pPr algn="just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717551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Формирование изображений с помощью гамма-лучей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936" y="1600200"/>
            <a:ext cx="3939311" cy="5222179"/>
          </a:xfrm>
        </p:spPr>
      </p:pic>
    </p:spTree>
    <p:extLst>
      <p:ext uri="{BB962C8B-B14F-4D97-AF65-F5344CB8AC3E}">
        <p14:creationId xmlns:p14="http://schemas.microsoft.com/office/powerpoint/2010/main" val="21191419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1196" y="0"/>
            <a:ext cx="8229600" cy="1143000"/>
          </a:xfrm>
        </p:spPr>
        <p:txBody>
          <a:bodyPr/>
          <a:lstStyle/>
          <a:p>
            <a:r>
              <a:rPr lang="ru-RU" dirty="0"/>
              <a:t>Рентгеновские изображения</a:t>
            </a: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1075372"/>
            <a:ext cx="3672408" cy="5687134"/>
          </a:xfrm>
        </p:spPr>
      </p:pic>
    </p:spTree>
    <p:extLst>
      <p:ext uri="{BB962C8B-B14F-4D97-AF65-F5344CB8AC3E}">
        <p14:creationId xmlns:p14="http://schemas.microsoft.com/office/powerpoint/2010/main" val="29120788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Изображения в ультрафиолетовом диапазоне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1417638"/>
            <a:ext cx="3888432" cy="5292408"/>
          </a:xfrm>
        </p:spPr>
      </p:pic>
    </p:spTree>
    <p:extLst>
      <p:ext uri="{BB962C8B-B14F-4D97-AF65-F5344CB8AC3E}">
        <p14:creationId xmlns:p14="http://schemas.microsoft.com/office/powerpoint/2010/main" val="28794077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Видимый и инфракрасный диапазоны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4954" y="1340767"/>
            <a:ext cx="4543309" cy="5451971"/>
          </a:xfrm>
        </p:spPr>
      </p:pic>
    </p:spTree>
    <p:extLst>
      <p:ext uri="{BB962C8B-B14F-4D97-AF65-F5344CB8AC3E}">
        <p14:creationId xmlns:p14="http://schemas.microsoft.com/office/powerpoint/2010/main" val="29783599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Видимый и инфракрасный диапазоны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60" y="1600200"/>
            <a:ext cx="7820479" cy="4525963"/>
          </a:xfrm>
        </p:spPr>
      </p:pic>
    </p:spTree>
    <p:extLst>
      <p:ext uri="{BB962C8B-B14F-4D97-AF65-F5344CB8AC3E}">
        <p14:creationId xmlns:p14="http://schemas.microsoft.com/office/powerpoint/2010/main" val="29114163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Видимый и инфракрасный диапазоны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04" y="1417638"/>
            <a:ext cx="7779328" cy="4819674"/>
          </a:xfrm>
        </p:spPr>
      </p:pic>
    </p:spTree>
    <p:extLst>
      <p:ext uri="{BB962C8B-B14F-4D97-AF65-F5344CB8AC3E}">
        <p14:creationId xmlns:p14="http://schemas.microsoft.com/office/powerpoint/2010/main" val="28819535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Видимый и инфракрасный диапазоны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812" y="1628800"/>
            <a:ext cx="7588376" cy="4464495"/>
          </a:xfrm>
        </p:spPr>
      </p:pic>
    </p:spTree>
    <p:extLst>
      <p:ext uri="{BB962C8B-B14F-4D97-AF65-F5344CB8AC3E}">
        <p14:creationId xmlns:p14="http://schemas.microsoft.com/office/powerpoint/2010/main" val="42305148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Изображения в микроволновом диапазоне</a:t>
            </a: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77" y="1484784"/>
            <a:ext cx="7580106" cy="4896544"/>
          </a:xfrm>
        </p:spPr>
      </p:pic>
    </p:spTree>
    <p:extLst>
      <p:ext uri="{BB962C8B-B14F-4D97-AF65-F5344CB8AC3E}">
        <p14:creationId xmlns:p14="http://schemas.microsoft.com/office/powerpoint/2010/main" val="25499031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Основные стадии цифровой обработки изображений</a:t>
            </a: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96353"/>
            <a:ext cx="8240824" cy="5438944"/>
          </a:xfrm>
        </p:spPr>
      </p:pic>
    </p:spTree>
    <p:extLst>
      <p:ext uri="{BB962C8B-B14F-4D97-AF65-F5344CB8AC3E}">
        <p14:creationId xmlns:p14="http://schemas.microsoft.com/office/powerpoint/2010/main" val="2831696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251" y="2143124"/>
            <a:ext cx="4608269" cy="3271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315" y="2038350"/>
            <a:ext cx="2409825" cy="2476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5772" y="2386012"/>
            <a:ext cx="2381250" cy="178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1710" y="4514850"/>
            <a:ext cx="2257425" cy="117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55125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OpenCV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5338936" cy="4525963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ru-RU" b="1" dirty="0" err="1"/>
              <a:t>OpenCV</a:t>
            </a:r>
            <a:r>
              <a:rPr lang="ru-RU" dirty="0"/>
              <a:t> (</a:t>
            </a:r>
            <a:r>
              <a:rPr lang="ru-RU" dirty="0">
                <a:hlinkClick r:id="rId2" tooltip="Английский язык"/>
              </a:rPr>
              <a:t>англ.</a:t>
            </a:r>
            <a:r>
              <a:rPr lang="ru-RU" dirty="0"/>
              <a:t> </a:t>
            </a:r>
            <a:r>
              <a:rPr lang="ru-RU" i="1" dirty="0" err="1"/>
              <a:t>Open</a:t>
            </a:r>
            <a:r>
              <a:rPr lang="ru-RU" i="1" dirty="0"/>
              <a:t> </a:t>
            </a:r>
            <a:r>
              <a:rPr lang="ru-RU" i="1" dirty="0" err="1"/>
              <a:t>Source</a:t>
            </a:r>
            <a:r>
              <a:rPr lang="ru-RU" i="1" dirty="0"/>
              <a:t> </a:t>
            </a:r>
            <a:r>
              <a:rPr lang="ru-RU" i="1" dirty="0" err="1"/>
              <a:t>Computer</a:t>
            </a:r>
            <a:r>
              <a:rPr lang="ru-RU" i="1" dirty="0"/>
              <a:t> </a:t>
            </a:r>
            <a:r>
              <a:rPr lang="ru-RU" i="1" dirty="0" err="1"/>
              <a:t>Vision</a:t>
            </a:r>
            <a:r>
              <a:rPr lang="ru-RU" i="1" dirty="0"/>
              <a:t> </a:t>
            </a:r>
            <a:r>
              <a:rPr lang="ru-RU" i="1" dirty="0" err="1"/>
              <a:t>Library</a:t>
            </a:r>
            <a:r>
              <a:rPr lang="ru-RU" dirty="0"/>
              <a:t>, библиотека компьютерного зрения с открытым исходным кодом) — библиотека алгоритмов </a:t>
            </a:r>
            <a:r>
              <a:rPr lang="ru-RU" dirty="0">
                <a:hlinkClick r:id="rId3" tooltip="Компьютерное зрение"/>
              </a:rPr>
              <a:t>компьютерного зрения</a:t>
            </a:r>
            <a:r>
              <a:rPr lang="ru-RU" dirty="0"/>
              <a:t>, </a:t>
            </a:r>
            <a:r>
              <a:rPr lang="ru-RU" dirty="0">
                <a:hlinkClick r:id="rId4" tooltip="Обработка изображений"/>
              </a:rPr>
              <a:t>обработки изображений</a:t>
            </a:r>
            <a:r>
              <a:rPr lang="ru-RU" dirty="0"/>
              <a:t> и численных алгоритмов общего назначения с </a:t>
            </a:r>
            <a:r>
              <a:rPr lang="ru-RU" dirty="0">
                <a:hlinkClick r:id="rId5" tooltip="Открытое программное обеспечение"/>
              </a:rPr>
              <a:t>открытым кодом</a:t>
            </a:r>
            <a:r>
              <a:rPr lang="ru-RU" dirty="0"/>
              <a:t>. Реализована на </a:t>
            </a:r>
            <a:r>
              <a:rPr lang="ru-RU" dirty="0">
                <a:hlinkClick r:id="rId6" tooltip="Си (язык программирования)"/>
              </a:rPr>
              <a:t>C</a:t>
            </a:r>
            <a:r>
              <a:rPr lang="ru-RU" dirty="0"/>
              <a:t>/</a:t>
            </a:r>
            <a:r>
              <a:rPr lang="ru-RU" dirty="0">
                <a:hlinkClick r:id="rId7" tooltip="C++"/>
              </a:rPr>
              <a:t>C++</a:t>
            </a:r>
            <a:r>
              <a:rPr lang="ru-RU" dirty="0"/>
              <a:t>, также разрабатывается для </a:t>
            </a:r>
            <a:r>
              <a:rPr lang="ru-RU" dirty="0" err="1">
                <a:hlinkClick r:id="rId8" tooltip="Python"/>
              </a:rPr>
              <a:t>Python</a:t>
            </a:r>
            <a:r>
              <a:rPr lang="ru-RU" dirty="0"/>
              <a:t>, </a:t>
            </a:r>
            <a:r>
              <a:rPr lang="ru-RU" dirty="0" err="1">
                <a:hlinkClick r:id="rId9" tooltip="Java"/>
              </a:rPr>
              <a:t>Java</a:t>
            </a:r>
            <a:r>
              <a:rPr lang="ru-RU" dirty="0"/>
              <a:t>, </a:t>
            </a:r>
            <a:r>
              <a:rPr lang="ru-RU" dirty="0" err="1">
                <a:hlinkClick r:id="rId10" tooltip="Ruby"/>
              </a:rPr>
              <a:t>Ruby</a:t>
            </a:r>
            <a:r>
              <a:rPr lang="ru-RU" dirty="0"/>
              <a:t>, </a:t>
            </a:r>
            <a:r>
              <a:rPr lang="ru-RU" dirty="0" err="1">
                <a:hlinkClick r:id="rId11" tooltip="Matlab"/>
              </a:rPr>
              <a:t>Matlab</a:t>
            </a:r>
            <a:r>
              <a:rPr lang="ru-RU" dirty="0"/>
              <a:t>, </a:t>
            </a:r>
            <a:r>
              <a:rPr lang="ru-RU" dirty="0" err="1">
                <a:hlinkClick r:id="rId12" tooltip="Lua"/>
              </a:rPr>
              <a:t>Lua</a:t>
            </a:r>
            <a:r>
              <a:rPr lang="ru-RU" dirty="0"/>
              <a:t> и других языков. Может свободно использоваться в академических и коммерческих целях</a:t>
            </a:r>
            <a:r>
              <a:rPr lang="en-US" dirty="0"/>
              <a:t>.</a:t>
            </a:r>
            <a:endParaRPr lang="ru-RU" dirty="0"/>
          </a:p>
        </p:txBody>
      </p:sp>
      <p:pic>
        <p:nvPicPr>
          <p:cNvPr id="1026" name="Picture 2" descr="http://opencv.org/wp-content/themes/opencv/images/logo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2492896"/>
            <a:ext cx="1883367" cy="2273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061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628800"/>
            <a:ext cx="7801015" cy="3888432"/>
          </a:xfrm>
        </p:spPr>
      </p:pic>
    </p:spTree>
    <p:extLst>
      <p:ext uri="{BB962C8B-B14F-4D97-AF65-F5344CB8AC3E}">
        <p14:creationId xmlns:p14="http://schemas.microsoft.com/office/powerpoint/2010/main" val="1858710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268760"/>
            <a:ext cx="8055380" cy="3816424"/>
          </a:xfrm>
        </p:spPr>
      </p:pic>
    </p:spTree>
    <p:extLst>
      <p:ext uri="{BB962C8B-B14F-4D97-AF65-F5344CB8AC3E}">
        <p14:creationId xmlns:p14="http://schemas.microsoft.com/office/powerpoint/2010/main" val="1623087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340955"/>
            <a:ext cx="5256583" cy="5114514"/>
          </a:xfrm>
        </p:spPr>
      </p:pic>
    </p:spTree>
    <p:extLst>
      <p:ext uri="{BB962C8B-B14F-4D97-AF65-F5344CB8AC3E}">
        <p14:creationId xmlns:p14="http://schemas.microsoft.com/office/powerpoint/2010/main" val="1243843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814" y="1124744"/>
            <a:ext cx="4204426" cy="5632345"/>
          </a:xfrm>
        </p:spPr>
      </p:pic>
    </p:spTree>
    <p:extLst>
      <p:ext uri="{BB962C8B-B14F-4D97-AF65-F5344CB8AC3E}">
        <p14:creationId xmlns:p14="http://schemas.microsoft.com/office/powerpoint/2010/main" val="3661051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1417638"/>
            <a:ext cx="5017375" cy="5292720"/>
          </a:xfrm>
        </p:spPr>
      </p:pic>
    </p:spTree>
    <p:extLst>
      <p:ext uri="{BB962C8B-B14F-4D97-AF65-F5344CB8AC3E}">
        <p14:creationId xmlns:p14="http://schemas.microsoft.com/office/powerpoint/2010/main" val="314623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Содержимое 1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929411"/>
          </a:xfrm>
        </p:spPr>
        <p:txBody>
          <a:bodyPr/>
          <a:lstStyle/>
          <a:p>
            <a:pPr algn="just"/>
            <a:r>
              <a:rPr lang="ru-RU" altLang="ru-RU" sz="1600" b="1" i="1" dirty="0"/>
              <a:t>Обработка изображений (IMAGE PROCESSING)</a:t>
            </a:r>
            <a:r>
              <a:rPr lang="ru-RU" altLang="ru-RU" sz="1600" dirty="0"/>
              <a:t> рассматривает задачи в которых и входные и выходные данные являются изображениями. Например, передача изображения с устранением шумов и сжатием данных, переход от одного вида изображения к другому (от цветного к черно белому) и т.д.</a:t>
            </a:r>
          </a:p>
          <a:p>
            <a:pPr algn="just"/>
            <a:endParaRPr lang="ru-RU" altLang="ru-RU" sz="1600" b="1" i="1" dirty="0"/>
          </a:p>
          <a:p>
            <a:pPr algn="just"/>
            <a:r>
              <a:rPr lang="ru-RU" altLang="ru-RU" sz="1600" b="1" i="1" dirty="0"/>
              <a:t>Распознавание образов или система технического зрения (COMPUTER VISION) </a:t>
            </a:r>
            <a:r>
              <a:rPr lang="ru-RU" altLang="ru-RU" sz="1600" dirty="0"/>
              <a:t> – совокупность методов, позволяющих получить описание изображения, поданного на вход, либо отнести заданное изображение к некоторому классу.</a:t>
            </a:r>
          </a:p>
          <a:p>
            <a:pPr algn="just"/>
            <a:endParaRPr lang="ru-RU" altLang="ru-RU" sz="1600" b="1" i="1" dirty="0"/>
          </a:p>
          <a:p>
            <a:pPr algn="just"/>
            <a:r>
              <a:rPr lang="ru-RU" altLang="ru-RU" sz="1600" b="1" i="1" dirty="0"/>
              <a:t>Компьютерная (машинная) графика (COMPUTER GRAPHICS)</a:t>
            </a:r>
            <a:r>
              <a:rPr lang="ru-RU" altLang="ru-RU" sz="1600" dirty="0"/>
              <a:t> воспроизводит изображение в случае, когда исходной является информация неизобразительной природы. Например, визуализация экспериментальных данных в виде графиков, гистограмм или диаграмм, вывод информации на экран компьютерных играх, синтез сцен на тренажерах. Это наука, предметом изучения которой является создание, хранение и обработка моделей и их изображений с помощью ЭВМ. В том случае, если пользователь может управлять характеристиками объектов, говорят об интерактивной компьютерной графике.</a:t>
            </a:r>
            <a:endParaRPr lang="ru-RU" alt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ru-RU" dirty="0"/>
              <a:t>Введение</a:t>
            </a:r>
          </a:p>
        </p:txBody>
      </p:sp>
    </p:spTree>
    <p:extLst>
      <p:ext uri="{BB962C8B-B14F-4D97-AF65-F5344CB8AC3E}">
        <p14:creationId xmlns:p14="http://schemas.microsoft.com/office/powerpoint/2010/main" val="29476784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442</TotalTime>
  <Words>697</Words>
  <PresentationFormat>Экран (4:3)</PresentationFormat>
  <Paragraphs>68</Paragraphs>
  <Slides>30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4" baseType="lpstr">
      <vt:lpstr>Arial</vt:lpstr>
      <vt:lpstr>Calibri</vt:lpstr>
      <vt:lpstr>Times New Roman</vt:lpstr>
      <vt:lpstr>Тема Office</vt:lpstr>
      <vt:lpstr>Цифровая обработка сигналов и изображений  Введение в цифровую обработку изображений</vt:lpstr>
      <vt:lpstr>Введение</vt:lpstr>
      <vt:lpstr>Введение</vt:lpstr>
      <vt:lpstr>Введение</vt:lpstr>
      <vt:lpstr>Введение</vt:lpstr>
      <vt:lpstr>Введение</vt:lpstr>
      <vt:lpstr>Введение</vt:lpstr>
      <vt:lpstr>Введение</vt:lpstr>
      <vt:lpstr>Введение</vt:lpstr>
      <vt:lpstr>Цифровое изображение</vt:lpstr>
      <vt:lpstr>Цифровое изображение</vt:lpstr>
      <vt:lpstr>Цифровое изображение</vt:lpstr>
      <vt:lpstr>Цифровое изображение</vt:lpstr>
      <vt:lpstr>Цифровое  изображение</vt:lpstr>
      <vt:lpstr>Растровые данные</vt:lpstr>
      <vt:lpstr>Векторные данные</vt:lpstr>
      <vt:lpstr>Основные виды изображений</vt:lpstr>
      <vt:lpstr>Основные виды изображений</vt:lpstr>
      <vt:lpstr>Спектр электромагнитного излучения</vt:lpstr>
      <vt:lpstr>Формирование изображений</vt:lpstr>
      <vt:lpstr>Формирование изображений с помощью гамма-лучей</vt:lpstr>
      <vt:lpstr>Рентгеновские изображения</vt:lpstr>
      <vt:lpstr>Изображения в ультрафиолетовом диапазоне</vt:lpstr>
      <vt:lpstr>Видимый и инфракрасный диапазоны</vt:lpstr>
      <vt:lpstr>Видимый и инфракрасный диапазоны</vt:lpstr>
      <vt:lpstr>Видимый и инфракрасный диапазоны</vt:lpstr>
      <vt:lpstr>Видимый и инфракрасный диапазоны</vt:lpstr>
      <vt:lpstr>Изображения в микроволновом диапазоне</vt:lpstr>
      <vt:lpstr>Основные стадии цифровой обработки изображений</vt:lpstr>
      <vt:lpstr>OpenCV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modified xsi:type="dcterms:W3CDTF">2023-02-15T04:35:32Z</dcterms:modified>
</cp:coreProperties>
</file>

<file path=docProps/thumbnail.jpeg>
</file>